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85" r:id="rId2"/>
    <p:sldMasterId id="2147483697" r:id="rId3"/>
  </p:sldMasterIdLst>
  <p:notesMasterIdLst>
    <p:notesMasterId r:id="rId16"/>
  </p:notesMasterIdLst>
  <p:handoutMasterIdLst>
    <p:handoutMasterId r:id="rId17"/>
  </p:handoutMasterIdLst>
  <p:sldIdLst>
    <p:sldId id="260" r:id="rId4"/>
    <p:sldId id="264" r:id="rId5"/>
    <p:sldId id="296" r:id="rId6"/>
    <p:sldId id="297" r:id="rId7"/>
    <p:sldId id="298" r:id="rId8"/>
    <p:sldId id="299" r:id="rId9"/>
    <p:sldId id="300" r:id="rId10"/>
    <p:sldId id="302" r:id="rId11"/>
    <p:sldId id="303" r:id="rId12"/>
    <p:sldId id="301" r:id="rId13"/>
    <p:sldId id="304" r:id="rId14"/>
    <p:sldId id="295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0"/>
    <a:srgbClr val="FF66CC"/>
    <a:srgbClr val="EE96B7"/>
    <a:srgbClr val="CCE1F5"/>
    <a:srgbClr val="003973"/>
    <a:srgbClr val="FBAF40"/>
    <a:srgbClr val="1A76BB"/>
    <a:srgbClr val="1A7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80"/>
    <p:restoredTop sz="97417" autoAdjust="0"/>
  </p:normalViewPr>
  <p:slideViewPr>
    <p:cSldViewPr snapToGrid="0" snapToObjects="1">
      <p:cViewPr varScale="1">
        <p:scale>
          <a:sx n="206" d="100"/>
          <a:sy n="206" d="100"/>
        </p:scale>
        <p:origin x="1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49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A6E96-6BE3-AE4A-8CD6-8561F3DC038D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6C0F-C784-FD47-9113-C9B4EE950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72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869CB-44B4-CE40-BCFA-18E7CA8809D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5737A-2B4F-4F46-A5DF-A04D5FBE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5737A-2B4F-4F46-A5DF-A04D5FBE84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5737A-2B4F-4F46-A5DF-A04D5FBE84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30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5737A-2B4F-4F46-A5DF-A04D5FBE84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5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5737A-2B4F-4F46-A5DF-A04D5FBE84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5737A-2B4F-4F46-A5DF-A04D5FBE84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88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5737A-2B4F-4F46-A5DF-A04D5FBE84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68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5737A-2B4F-4F46-A5DF-A04D5FBE84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86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5737A-2B4F-4F46-A5DF-A04D5FBE84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23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5737A-2B4F-4F46-A5DF-A04D5FBE84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44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5737A-2B4F-4F46-A5DF-A04D5FBE84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76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5737A-2B4F-4F46-A5DF-A04D5FBE84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3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628650" y="670672"/>
            <a:ext cx="7886700" cy="83305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87540"/>
            <a:ext cx="7886700" cy="1064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b="0" i="0" smtClean="0"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1"/>
          </p:nvPr>
        </p:nvSpPr>
        <p:spPr>
          <a:xfrm>
            <a:off x="623888" y="3111314"/>
            <a:ext cx="7886700" cy="2441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5ACAD6-356C-6BA6-2B53-687844DAAC59}"/>
              </a:ext>
            </a:extLst>
          </p:cNvPr>
          <p:cNvSpPr txBox="1"/>
          <p:nvPr userDrawn="1"/>
        </p:nvSpPr>
        <p:spPr>
          <a:xfrm>
            <a:off x="1332854" y="451775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242F6B-BF5F-593A-8796-94076ABA333C}"/>
              </a:ext>
            </a:extLst>
          </p:cNvPr>
          <p:cNvSpPr txBox="1"/>
          <p:nvPr userDrawn="1"/>
        </p:nvSpPr>
        <p:spPr>
          <a:xfrm>
            <a:off x="495946" y="432402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40568"/>
            <a:ext cx="2949178" cy="8024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578DA-1C2F-3442-A43F-251BA16C6609}" type="datetime1">
              <a:rPr lang="en-HK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A0E4-3029-164B-8A9E-D55A95B7991D}" type="datetime1">
              <a:rPr lang="en-HK" smtClean="0"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971675" cy="38707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5800725" cy="38707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845-F7E8-0249-A039-36FB78C999C5}" type="datetime1">
              <a:rPr lang="en-HK" smtClean="0"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28B4E-52BB-0983-4986-B6ED8EF13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C86A11-D1A4-7639-20CE-D85FDC778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C26A4-D6ED-32F7-0BCA-1DD02FE6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1986A8-AB54-149A-611E-91BB27DC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86964-18D3-7549-71F8-39F80FC3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68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385E3-5F5D-7551-6942-2254051C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710F2A-898C-CBE9-7D3B-0012CA31C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9C914C-09AC-78D3-2DC2-E60A22E7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BA23D4-F6F6-3DB7-54D9-C39419E3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3C04-BF3E-45F9-1272-D3210DE8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83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EC0B4-CF69-1485-5255-7970AC12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8AC17D-9AD6-A87C-5CC4-37E6A55B6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45E35B-521A-C6BF-CC89-2A400EC1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447653-BC59-4772-3BE0-7A6517F3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FCB94-215A-4AD2-3EEE-009789F5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853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CBD6B-3053-41DA-29C1-93C28161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658E8-5BCF-872A-8025-D8538230D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A8597D-BB87-66D8-A4F0-B4A16AF3B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9E8E93-D3DE-5B38-A56F-85E79C77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1B3451-29D9-D0F3-AE55-52E70FFD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CDE3B6-3C7B-FC53-48F6-1533A6C0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293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BA5D9-F443-F81C-7DF6-596EFF0C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65A49E-1F94-BF96-265F-8B7BA9FA6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05ACE0-F945-588A-6496-0C4896F9E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B035BF-A071-C1FE-E28B-1BB1594FB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98D1FE-9226-9DD5-CEB9-3046C355A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50D1EF-BA4F-124F-BEC2-615C15C6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E7A0EB-EDBC-905A-45CF-A4E2FA9D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84BEEF-A0A0-15B2-6C38-3E63033F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73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B7733-8493-B865-613F-B3F2B84B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6E2657-23F6-C71A-0CDB-0C05B186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3921BE-0B56-5318-459D-8E51B98B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328C6D-13C0-4813-8093-AF8CC8DD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300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22F63A-BA07-27BC-114D-F1448E22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BB43B2-E318-9CA6-03D1-1C7F6EDF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E6A426-432F-24E0-5182-B924E1BB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81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7652-B5C8-7B4D-BA81-DFDEE80EEB0D}" type="datetime1">
              <a:rPr lang="en-HK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580E1-72AB-7647-CA8C-0AD7C405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259B1D-0A98-7448-6FE2-474A473B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90397B-CA97-78CF-9102-885A4403A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FEDD7B-B9F0-3252-CE49-D761E409D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92FFE4-326F-B366-007E-7730B5B7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70C600-BB5B-C00C-2BE8-FC7B0798E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908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E9774-F956-1F45-7E6F-F23FAAE4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0F4901-9DF8-B117-047B-88CBD9D0A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24C40F-5458-7F44-5409-864E4F9B2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1E44D-117D-7568-BEAC-2D22ADF4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E27357-5524-216B-814C-E8643275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DBB477-F279-2939-5E68-9535BDA8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944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37498-AD69-A939-7EE5-E8B1B4B6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7962E1-6A0A-2076-8A84-1DBF74264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19B10-AE51-1DCC-9202-3543BAEA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740DBA-32C5-7F61-1FE1-660472831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549C4-ABC1-9E46-F6A2-7425116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235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1DD989-8B40-8797-4F3D-C5CDFEF3A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347E68-436C-0929-573F-F998C7B0F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6C561-FAD6-1F7A-AB29-8EA5D41A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0EAEB0-0F70-41EA-8D29-2BDFCBC4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934EC8-5090-5E3F-2B3A-74BC3836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06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1138-78C7-3C42-A08E-FAE55C5F3E7E}" type="datetime1">
              <a:rPr lang="en-HK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CF74-4D83-244B-82F8-3BDFCF9B4FE1}" type="datetime1">
              <a:rPr lang="en-HK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3683"/>
            <a:ext cx="7886700" cy="544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473199"/>
            <a:ext cx="3898900" cy="31595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473199"/>
            <a:ext cx="3898900" cy="31595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1D7-F49D-AE45-8434-194845A35952}" type="datetime1">
              <a:rPr lang="en-HK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92150"/>
            <a:ext cx="7886700" cy="5758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118" y="1393032"/>
            <a:ext cx="3843064" cy="5262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18" y="2044304"/>
            <a:ext cx="3843064" cy="259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4550" y="1393032"/>
            <a:ext cx="3861991" cy="5262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4550" y="2044304"/>
            <a:ext cx="3861991" cy="259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F8A-AF0C-4243-9FF8-70BC4E60C7E0}" type="datetime1">
              <a:rPr lang="en-HK" smtClean="0"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2F200-08D8-0C4D-9EBC-1EAA9070B366}" type="datetime1">
              <a:rPr lang="en-HK" smtClean="0"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2B73-14E3-5044-8B48-01E4792869BC}" type="datetime1">
              <a:rPr lang="en-HK" smtClean="0"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40568"/>
            <a:ext cx="2949178" cy="8024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314BF-D4F2-3444-9ECA-BA60B154121D}" type="datetime1">
              <a:rPr lang="en-HK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8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1"/>
          </a:solidFill>
          <a:latin typeface="AvantGarde LT Medium" charset="0"/>
          <a:ea typeface="AvantGarde LT Medium" charset="0"/>
          <a:cs typeface="AvantGarde LT Medium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/>
        <a:buNone/>
        <a:defRPr sz="21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90683"/>
            <a:ext cx="7886700" cy="79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54841"/>
            <a:ext cx="7886700" cy="287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25DA8-A778-4741-B85F-FC158FF67DD9}" type="datetime1">
              <a:rPr lang="en-HK" smtClean="0"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326880" y="83820"/>
            <a:ext cx="223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 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9BDA45-53B4-C715-D761-396DA3011A51}"/>
              </a:ext>
            </a:extLst>
          </p:cNvPr>
          <p:cNvGrpSpPr/>
          <p:nvPr userDrawn="1"/>
        </p:nvGrpSpPr>
        <p:grpSpPr>
          <a:xfrm>
            <a:off x="8495766" y="71090"/>
            <a:ext cx="705140" cy="660565"/>
            <a:chOff x="7228932" y="116856"/>
            <a:chExt cx="705140" cy="6605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BE48AD2-20CE-8CBF-7374-4102B543085C}"/>
                </a:ext>
              </a:extLst>
            </p:cNvPr>
            <p:cNvSpPr txBox="1"/>
            <p:nvPr userDrawn="1"/>
          </p:nvSpPr>
          <p:spPr>
            <a:xfrm>
              <a:off x="7228932" y="500422"/>
              <a:ext cx="705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3973"/>
                  </a:solidFill>
                </a:rPr>
                <a:t>AAAI-24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BE90E8F-35E5-0687-CCE8-C1F2B7455D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7346700" y="116856"/>
              <a:ext cx="458292" cy="39600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69767C0-B338-ABB3-97FE-7CAA9C277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0878" y="81335"/>
            <a:ext cx="576000" cy="576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51B7D0-2CFC-BB5C-D658-58A7EAB54EB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138" y="81335"/>
            <a:ext cx="572592" cy="576000"/>
          </a:xfrm>
          <a:prstGeom prst="rect">
            <a:avLst/>
          </a:prstGeom>
        </p:spPr>
      </p:pic>
      <p:sp>
        <p:nvSpPr>
          <p:cNvPr id="7" name="Snip Same Side Corner Rectangle 6"/>
          <p:cNvSpPr/>
          <p:nvPr userDrawn="1"/>
        </p:nvSpPr>
        <p:spPr>
          <a:xfrm rot="10800000">
            <a:off x="-1" y="0"/>
            <a:ext cx="9144001" cy="49584"/>
          </a:xfrm>
          <a:prstGeom prst="snip2SameRect">
            <a:avLst/>
          </a:prstGeom>
          <a:solidFill>
            <a:srgbClr val="003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CA78F4-67B2-77D2-E6C9-259431D2D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8C6C-D91E-4BC8-8CE5-F5830D740068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31B40-EBF9-2DAD-FA29-A5E462FFC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19CEC-C994-02C9-3211-0962A553E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稻壳儿智宇https://www.docer.com/works?userid=328340712">
            <a:extLst>
              <a:ext uri="{FF2B5EF4-FFF2-40B4-BE49-F238E27FC236}">
                <a16:creationId xmlns:a16="http://schemas.microsoft.com/office/drawing/2014/main" id="{DE1716B8-922E-52D7-A50C-7783031DD5B1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1638300"/>
            <a:ext cx="9144000" cy="1968500"/>
          </a:xfrm>
          <a:prstGeom prst="rect">
            <a:avLst/>
          </a:prstGeom>
          <a:solidFill>
            <a:srgbClr val="004C9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8" name="Snip Same Side Corner Rectangle 6">
            <a:extLst>
              <a:ext uri="{FF2B5EF4-FFF2-40B4-BE49-F238E27FC236}">
                <a16:creationId xmlns:a16="http://schemas.microsoft.com/office/drawing/2014/main" id="{4DA8C028-FF23-26CF-BF02-F78B815A6074}"/>
              </a:ext>
            </a:extLst>
          </p:cNvPr>
          <p:cNvSpPr/>
          <p:nvPr userDrawn="1"/>
        </p:nvSpPr>
        <p:spPr>
          <a:xfrm rot="10800000">
            <a:off x="-1" y="0"/>
            <a:ext cx="9144001" cy="49584"/>
          </a:xfrm>
          <a:prstGeom prst="snip2SameRect">
            <a:avLst/>
          </a:prstGeom>
          <a:solidFill>
            <a:srgbClr val="004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37182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5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34" y="1349869"/>
            <a:ext cx="7886700" cy="833051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Feature Fusion from Head to Tail for Long-Tailed Visual Recognition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87142"/>
            <a:ext cx="7886700" cy="382576"/>
          </a:xfrm>
        </p:spPr>
        <p:txBody>
          <a:bodyPr/>
          <a:lstStyle/>
          <a:p>
            <a:pPr algn="ctr"/>
            <a:r>
              <a:rPr lang="en-US" altLang="zh-CN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Mengke Li, </a:t>
            </a:r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Zhikai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Hu, Yang Lu, </a:t>
            </a:r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Weichao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Lan, </a:t>
            </a:r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Yiu-ming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Cheung, Hui Huang</a:t>
            </a:r>
            <a:r>
              <a:rPr lang="en-US" altLang="zh-CN" sz="1800" b="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20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1"/>
          </p:nvPr>
        </p:nvSpPr>
        <p:spPr>
          <a:xfrm>
            <a:off x="5936552" y="4181602"/>
            <a:ext cx="2820352" cy="244132"/>
          </a:xfrm>
        </p:spPr>
        <p:txBody>
          <a:bodyPr>
            <a:noAutofit/>
          </a:bodyPr>
          <a:lstStyle/>
          <a:p>
            <a:pPr algn="ctr"/>
            <a:r>
              <a:rPr lang="en-US" altLang="zh-CN" sz="1800" dirty="0"/>
              <a:t>Reported by Mengke Li</a:t>
            </a:r>
            <a:endParaRPr 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E82D0E5-02FA-30DF-A48D-DFE6B5E41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43" y="3198777"/>
            <a:ext cx="720885" cy="7208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F3343E-E15D-1C58-4716-14EFEBF79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884" y="3199219"/>
            <a:ext cx="720000" cy="7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26D59E-2E13-1885-F89E-BDFECFA04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741" y="3199219"/>
            <a:ext cx="720000" cy="7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7ABEE25-25D7-8512-3E54-6BC2349AA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34" y="1"/>
            <a:ext cx="8628865" cy="12939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475A868-4A45-1394-2D4B-937929190186}"/>
              </a:ext>
            </a:extLst>
          </p:cNvPr>
          <p:cNvSpPr/>
          <p:nvPr/>
        </p:nvSpPr>
        <p:spPr>
          <a:xfrm>
            <a:off x="0" y="-1"/>
            <a:ext cx="628650" cy="1281600"/>
          </a:xfrm>
          <a:prstGeom prst="rect">
            <a:avLst/>
          </a:prstGeom>
          <a:solidFill>
            <a:srgbClr val="003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6A6793-1003-3B05-3075-558C3C3DD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546" y="3198777"/>
            <a:ext cx="71574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59"/>
    </mc:Choice>
    <mc:Fallback xmlns="">
      <p:transition spd="slow" advTm="17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487" y="197141"/>
            <a:ext cx="2725025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D911CB-B573-F813-F372-4C4E0693D38D}"/>
              </a:ext>
            </a:extLst>
          </p:cNvPr>
          <p:cNvSpPr txBox="1"/>
          <p:nvPr/>
        </p:nvSpPr>
        <p:spPr>
          <a:xfrm>
            <a:off x="1733379" y="4340572"/>
            <a:ext cx="617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Change of accuracy (%) on different splits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fusing ratio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p.</a:t>
            </a:r>
            <a:endParaRPr lang="zh-CN" altLang="en-US" i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BD9A4A-DC26-A847-346B-A7364684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794446"/>
            <a:ext cx="5205391" cy="34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487" y="197141"/>
            <a:ext cx="2725025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BE0B8D-4CCA-846F-3412-168FEE1BDA75}"/>
              </a:ext>
            </a:extLst>
          </p:cNvPr>
          <p:cNvSpPr txBox="1"/>
          <p:nvPr/>
        </p:nvSpPr>
        <p:spPr>
          <a:xfrm>
            <a:off x="640080" y="1061720"/>
            <a:ext cx="7875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Pros:</a:t>
            </a:r>
          </a:p>
          <a:p>
            <a:r>
              <a:rPr lang="en-US" altLang="zh-CN" sz="2000" dirty="0"/>
              <a:t>Simple but effective: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 plug-and-play module;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H2T produces abundant features to augment tail classes;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H2T generates two opposing forces that restrain each other, preventing excessive sacrifices in head class accuracy.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16ABFF-3594-94D1-8A63-B7DA36FFC045}"/>
              </a:ext>
            </a:extLst>
          </p:cNvPr>
          <p:cNvSpPr txBox="1"/>
          <p:nvPr/>
        </p:nvSpPr>
        <p:spPr>
          <a:xfrm>
            <a:off x="640080" y="3025616"/>
            <a:ext cx="80213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Cons:</a:t>
            </a:r>
          </a:p>
          <a:p>
            <a:r>
              <a:rPr lang="en-US" altLang="zh-CN" sz="2000" dirty="0"/>
              <a:t>S</a:t>
            </a:r>
            <a:r>
              <a:rPr lang="zh-CN" altLang="en-US" sz="2000" dirty="0"/>
              <a:t>acrific</a:t>
            </a:r>
            <a:r>
              <a:rPr lang="en-US" altLang="zh-CN" sz="2000" dirty="0"/>
              <a:t>e head class performance: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H2T  o</a:t>
            </a:r>
            <a:r>
              <a:rPr lang="zh-CN" altLang="en-US" sz="2000" dirty="0"/>
              <a:t>nly adjusts the decision boundary without altering the feature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407676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A7B211-DD76-CCA0-F94F-A68798C9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109460"/>
            <a:ext cx="7886700" cy="723900"/>
          </a:xfrm>
          <a:effectLst>
            <a:reflection blurRad="6350" stA="50000" endA="300" endPos="5550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4BD762-19C3-7880-86E6-87CE26A5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12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0D3522-EB28-A6F1-C3ED-370C7CC4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8091"/>
            <a:ext cx="2586239" cy="43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5454FF-E29C-AA4F-507B-A28E1392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366" y="638091"/>
            <a:ext cx="1389227" cy="432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289A76D1-260F-0FA7-FCF6-26C7FF75CDFD}"/>
              </a:ext>
            </a:extLst>
          </p:cNvPr>
          <p:cNvGrpSpPr/>
          <p:nvPr/>
        </p:nvGrpSpPr>
        <p:grpSpPr>
          <a:xfrm>
            <a:off x="7451999" y="656091"/>
            <a:ext cx="1589234" cy="396000"/>
            <a:chOff x="5539051" y="1008503"/>
            <a:chExt cx="1829310" cy="52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C8FB607-CF24-3E22-B38F-F2FB032FF6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166650" y="1109690"/>
              <a:ext cx="1201711" cy="36051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845ECBD-607F-25AA-030D-94D698B8AA4D}"/>
                </a:ext>
              </a:extLst>
            </p:cNvPr>
            <p:cNvPicPr>
              <a:picLocks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539051" y="1008503"/>
              <a:ext cx="455821" cy="528000"/>
            </a:xfrm>
            <a:prstGeom prst="rect">
              <a:avLst/>
            </a:prstGeom>
          </p:spPr>
        </p:pic>
      </p:grpSp>
      <p:pic>
        <p:nvPicPr>
          <p:cNvPr id="1026" name="Picture 2" descr="香港浸會大學JUPAS諮詢日">
            <a:extLst>
              <a:ext uri="{FF2B5EF4-FFF2-40B4-BE49-F238E27FC236}">
                <a16:creationId xmlns:a16="http://schemas.microsoft.com/office/drawing/2014/main" id="{D53136DA-9DE9-D4CD-6CFA-2CA0E869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920" y="638091"/>
            <a:ext cx="2368751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AAI Association for the Advancement of Artificial Intelligence">
            <a:extLst>
              <a:ext uri="{FF2B5EF4-FFF2-40B4-BE49-F238E27FC236}">
                <a16:creationId xmlns:a16="http://schemas.microsoft.com/office/drawing/2014/main" id="{53D08C00-5F4A-F956-4A98-2B00E8CB7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482" y="4075705"/>
            <a:ext cx="894773" cy="6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30B167-3BAD-D0AC-3212-20BAB57266C8}"/>
              </a:ext>
            </a:extLst>
          </p:cNvPr>
          <p:cNvSpPr txBox="1"/>
          <p:nvPr/>
        </p:nvSpPr>
        <p:spPr>
          <a:xfrm>
            <a:off x="4452255" y="419493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AAAI 2024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65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996" y="230701"/>
            <a:ext cx="2692007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643AC9-AC9F-A9B0-FAF3-FD377C3E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5" y="1409159"/>
            <a:ext cx="4831223" cy="30477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91AE66-6A07-37B7-DDF4-E360B7B6E159}"/>
              </a:ext>
            </a:extLst>
          </p:cNvPr>
          <p:cNvSpPr txBox="1"/>
          <p:nvPr/>
        </p:nvSpPr>
        <p:spPr>
          <a:xfrm>
            <a:off x="5387168" y="1409159"/>
            <a:ext cx="3540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head class has sufficiently sampled and its embedding space is </a:t>
            </a:r>
            <a:r>
              <a:rPr lang="en-US" altLang="zh-CN" sz="1800" b="0" i="0" dirty="0">
                <a:solidFill>
                  <a:srgbClr val="004C90"/>
                </a:solidFill>
                <a:effectLst/>
                <a:latin typeface="NimbusRomNo9L-Regu"/>
              </a:rPr>
              <a:t>fully occupied.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0E7CD21-FB50-ECC1-26DB-1904BAB5117A}"/>
              </a:ext>
            </a:extLst>
          </p:cNvPr>
          <p:cNvSpPr/>
          <p:nvPr/>
        </p:nvSpPr>
        <p:spPr>
          <a:xfrm>
            <a:off x="5273793" y="1817250"/>
            <a:ext cx="113375" cy="108000"/>
          </a:xfrm>
          <a:prstGeom prst="ellipse">
            <a:avLst/>
          </a:prstGeom>
          <a:solidFill>
            <a:srgbClr val="CCE1F5"/>
          </a:solidFill>
          <a:ln>
            <a:solidFill>
              <a:srgbClr val="579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dirty="0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4832F6F4-DCFA-6A95-5A15-991E82F2D66B}"/>
              </a:ext>
            </a:extLst>
          </p:cNvPr>
          <p:cNvSpPr/>
          <p:nvPr/>
        </p:nvSpPr>
        <p:spPr>
          <a:xfrm>
            <a:off x="5273793" y="2988138"/>
            <a:ext cx="113375" cy="113375"/>
          </a:xfrm>
          <a:prstGeom prst="triangle">
            <a:avLst/>
          </a:prstGeom>
          <a:solidFill>
            <a:srgbClr val="F7BFD3"/>
          </a:solidFill>
          <a:ln>
            <a:solidFill>
              <a:srgbClr val="E560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BC1835-DDE8-515B-2F34-7D78AC5A0FC9}"/>
              </a:ext>
            </a:extLst>
          </p:cNvPr>
          <p:cNvSpPr txBox="1"/>
          <p:nvPr/>
        </p:nvSpPr>
        <p:spPr>
          <a:xfrm>
            <a:off x="5387168" y="2583160"/>
            <a:ext cx="3540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T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he tail class suffers from a scarcity of samples, leading to </a:t>
            </a:r>
            <a:r>
              <a:rPr lang="en-US" altLang="zh-CN" sz="1800" b="0" i="0" dirty="0">
                <a:solidFill>
                  <a:srgbClr val="FF66CC"/>
                </a:solidFill>
                <a:effectLst/>
                <a:latin typeface="NimbusRomNo9L-Regu"/>
              </a:rPr>
              <a:t>sparsely distributed semantic regions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D839A9-CEBF-E475-5856-59E7B60BC7E1}"/>
              </a:ext>
            </a:extLst>
          </p:cNvPr>
          <p:cNvSpPr txBox="1"/>
          <p:nvPr/>
        </p:nvSpPr>
        <p:spPr>
          <a:xfrm>
            <a:off x="5387168" y="3776416"/>
            <a:ext cx="303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T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he class boundary is biased.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386" y="197983"/>
            <a:ext cx="1726371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85152A-48B0-4CF5-E10C-CA336803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" y="913162"/>
            <a:ext cx="9106202" cy="19270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2D1DAE-A365-5D0B-DB26-DEC2C4160961}"/>
              </a:ext>
            </a:extLst>
          </p:cNvPr>
          <p:cNvSpPr txBox="1"/>
          <p:nvPr/>
        </p:nvSpPr>
        <p:spPr>
          <a:xfrm>
            <a:off x="241679" y="3056845"/>
            <a:ext cx="87837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T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wo-stage training scheme (Kang et al. 2020) .</a:t>
            </a:r>
            <a:endParaRPr lang="en-US" altLang="zh-CN" sz="16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The second stage involves dual-branch sampling: (1)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fused branch -- class-balanced data ; (2) fusing branch -- instance-wise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Fuse the features of the two branches.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Only use the labels of the fused branch as ground truth.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CD418A-D587-96F3-FF46-A9B66B73AB7B}"/>
              </a:ext>
            </a:extLst>
          </p:cNvPr>
          <p:cNvSpPr txBox="1"/>
          <p:nvPr/>
        </p:nvSpPr>
        <p:spPr>
          <a:xfrm>
            <a:off x="39158" y="4790063"/>
            <a:ext cx="8321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Kang, B.; Xie, S.; Rohrbach, M.; Yan, Z.; Gordo, A.; Feng, J.; and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NimbusRomNo9L-Regu"/>
              </a:rPr>
              <a:t>Kalantidis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, Y. 2020. Decoupling representation and classifier for long-tailed recognition. In </a:t>
            </a:r>
            <a:r>
              <a:rPr lang="en-US" altLang="zh-CN" sz="1000" b="0" i="1" dirty="0">
                <a:solidFill>
                  <a:srgbClr val="000000"/>
                </a:solidFill>
                <a:effectLst/>
                <a:latin typeface="NimbusRomNo9L-ReguItal"/>
              </a:rPr>
              <a:t>ICLR</a:t>
            </a:r>
            <a:r>
              <a:rPr lang="en-US" altLang="zh-CN" sz="1000" dirty="0"/>
              <a:t>.</a:t>
            </a:r>
            <a:br>
              <a:rPr lang="en-US" altLang="zh-CN" sz="1000" dirty="0"/>
            </a:b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1601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775" y="163273"/>
            <a:ext cx="2068858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Rationale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F572B78-3727-0456-F51C-A96C0CD5D154}"/>
                  </a:ext>
                </a:extLst>
              </p:cNvPr>
              <p:cNvSpPr txBox="1"/>
              <p:nvPr/>
            </p:nvSpPr>
            <p:spPr>
              <a:xfrm>
                <a:off x="534118" y="3378239"/>
                <a:ext cx="3522189" cy="771540"/>
              </a:xfrm>
              <a:prstGeom prst="rect">
                <a:avLst/>
              </a:prstGeom>
              <a:noFill/>
              <a:ln>
                <a:solidFill>
                  <a:srgbClr val="004C90"/>
                </a:solidFill>
              </a:ln>
            </p:spPr>
            <p:txBody>
              <a:bodyPr wrap="square" lIns="72000" tIns="72000" rIns="72000" bIns="72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dirty="0"/>
                              <m:t>&lt;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⇒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dirty="0"/>
                              <m:t>&lt;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F572B78-3727-0456-F51C-A96C0CD5D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18" y="3378239"/>
                <a:ext cx="3522189" cy="771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4C9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E081481-BEA5-60AA-4F46-DD7967A2DC81}"/>
                  </a:ext>
                </a:extLst>
              </p:cNvPr>
              <p:cNvSpPr txBox="1"/>
              <p:nvPr/>
            </p:nvSpPr>
            <p:spPr>
              <a:xfrm>
                <a:off x="4929879" y="1690388"/>
                <a:ext cx="3181187" cy="776861"/>
              </a:xfrm>
              <a:prstGeom prst="rect">
                <a:avLst/>
              </a:prstGeom>
              <a:noFill/>
              <a:ln>
                <a:solidFill>
                  <a:srgbClr val="E56091"/>
                </a:solidFill>
              </a:ln>
            </p:spPr>
            <p:txBody>
              <a:bodyPr wrap="square" lIns="72000" tIns="72000" rIns="72000" bIns="72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b="0" i="0" dirty="0" smtClean="0"/>
                              <m:t>&gt;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acc>
                              <m:accPr>
                                <m:chr m:val="̃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⇒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E081481-BEA5-60AA-4F46-DD7967A2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79" y="1690388"/>
                <a:ext cx="3181187" cy="776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E5609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C430C4D-3189-D7F8-FB53-82733C4F167C}"/>
              </a:ext>
            </a:extLst>
          </p:cNvPr>
          <p:cNvSpPr txBox="1"/>
          <p:nvPr/>
        </p:nvSpPr>
        <p:spPr>
          <a:xfrm>
            <a:off x="1680460" y="2960086"/>
            <a:ext cx="122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90"/>
                </a:solidFill>
              </a:rPr>
              <a:t>Before H2T</a:t>
            </a:r>
            <a:endParaRPr lang="zh-CN" altLang="en-US" dirty="0">
              <a:solidFill>
                <a:srgbClr val="004C9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EAC066-406A-EFE9-2F12-FFC2D892EB68}"/>
              </a:ext>
            </a:extLst>
          </p:cNvPr>
          <p:cNvSpPr txBox="1"/>
          <p:nvPr/>
        </p:nvSpPr>
        <p:spPr>
          <a:xfrm>
            <a:off x="5965023" y="1031045"/>
            <a:ext cx="108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66CC"/>
                </a:solidFill>
              </a:rPr>
              <a:t>After H2T</a:t>
            </a:r>
            <a:endParaRPr lang="zh-CN" altLang="en-US" dirty="0">
              <a:solidFill>
                <a:srgbClr val="FF66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64EE8DE-6E56-939D-BFEF-793D7FF8021C}"/>
                  </a:ext>
                </a:extLst>
              </p:cNvPr>
              <p:cNvSpPr txBox="1"/>
              <p:nvPr/>
            </p:nvSpPr>
            <p:spPr>
              <a:xfrm>
                <a:off x="275973" y="1582565"/>
                <a:ext cx="3694894" cy="386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64EE8DE-6E56-939D-BFEF-793D7FF80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73" y="1582565"/>
                <a:ext cx="3694894" cy="386324"/>
              </a:xfrm>
              <a:prstGeom prst="rect">
                <a:avLst/>
              </a:prstGeom>
              <a:blipFill>
                <a:blip r:embed="rId5"/>
                <a:stretch>
                  <a:fillRect l="-990" t="-4762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EAE0267-AB81-F316-3095-6AD7ECCD2E9C}"/>
                  </a:ext>
                </a:extLst>
              </p:cNvPr>
              <p:cNvSpPr txBox="1"/>
              <p:nvPr/>
            </p:nvSpPr>
            <p:spPr>
              <a:xfrm>
                <a:off x="4929879" y="3349027"/>
                <a:ext cx="3181187" cy="776861"/>
              </a:xfrm>
              <a:prstGeom prst="rect">
                <a:avLst/>
              </a:prstGeom>
              <a:noFill/>
              <a:ln>
                <a:solidFill>
                  <a:srgbClr val="FF66CC"/>
                </a:solidFill>
              </a:ln>
            </p:spPr>
            <p:txBody>
              <a:bodyPr wrap="square" lIns="72000" tIns="72000" rIns="72000" bIns="72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b="0" i="0" dirty="0" smtClean="0"/>
                              <m:t>&gt;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acc>
                              <m:accPr>
                                <m:chr m:val="̃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⇒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EAE0267-AB81-F316-3095-6AD7ECCD2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79" y="3349027"/>
                <a:ext cx="3181187" cy="7768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66C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5469340-6E6A-D448-6BC8-BE6C4246721B}"/>
                  </a:ext>
                </a:extLst>
              </p:cNvPr>
              <p:cNvSpPr txBox="1"/>
              <p:nvPr/>
            </p:nvSpPr>
            <p:spPr>
              <a:xfrm>
                <a:off x="4929880" y="2552725"/>
                <a:ext cx="338272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 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̈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̈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5469340-6E6A-D448-6BC8-BE6C42467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80" y="2552725"/>
                <a:ext cx="3382721" cy="312650"/>
              </a:xfrm>
              <a:prstGeom prst="rect">
                <a:avLst/>
              </a:prstGeom>
              <a:blipFill>
                <a:blip r:embed="rId7"/>
                <a:stretch>
                  <a:fillRect l="-4324" t="-25490" r="-6486" b="-39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9C49B2B-344A-8B88-A81D-1E0E8B0469D2}"/>
                  </a:ext>
                </a:extLst>
              </p:cNvPr>
              <p:cNvSpPr txBox="1"/>
              <p:nvPr/>
            </p:nvSpPr>
            <p:spPr>
              <a:xfrm>
                <a:off x="281626" y="2006070"/>
                <a:ext cx="4358108" cy="675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(* is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represent the angle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9C49B2B-344A-8B88-A81D-1E0E8B046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26" y="2006070"/>
                <a:ext cx="4358108" cy="675826"/>
              </a:xfrm>
              <a:prstGeom prst="rect">
                <a:avLst/>
              </a:prstGeom>
              <a:blipFill>
                <a:blip r:embed="rId8"/>
                <a:stretch>
                  <a:fillRect l="-839" t="-2703" r="-2238"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D50BFFC-E83A-5A4D-BC95-4D7C641317FE}"/>
                  </a:ext>
                </a:extLst>
              </p:cNvPr>
              <p:cNvSpPr txBox="1"/>
              <p:nvPr/>
            </p:nvSpPr>
            <p:spPr>
              <a:xfrm>
                <a:off x="4929880" y="4284856"/>
                <a:ext cx="349557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 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 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̈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D50BFFC-E83A-5A4D-BC95-4D7C64131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80" y="4284856"/>
                <a:ext cx="3495572" cy="312650"/>
              </a:xfrm>
              <a:prstGeom prst="rect">
                <a:avLst/>
              </a:prstGeom>
              <a:blipFill>
                <a:blip r:embed="rId9"/>
                <a:stretch>
                  <a:fillRect l="-4188" t="-25490" b="-39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头: 右 29">
            <a:extLst>
              <a:ext uri="{FF2B5EF4-FFF2-40B4-BE49-F238E27FC236}">
                <a16:creationId xmlns:a16="http://schemas.microsoft.com/office/drawing/2014/main" id="{AC4106FA-E123-FDFF-B301-C86B408922D3}"/>
              </a:ext>
            </a:extLst>
          </p:cNvPr>
          <p:cNvSpPr/>
          <p:nvPr/>
        </p:nvSpPr>
        <p:spPr>
          <a:xfrm>
            <a:off x="8176694" y="1980666"/>
            <a:ext cx="271814" cy="178334"/>
          </a:xfrm>
          <a:prstGeom prst="rightArrow">
            <a:avLst/>
          </a:prstGeom>
          <a:solidFill>
            <a:srgbClr val="EE96B7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64E6389-D54B-4810-C5FE-1312E40B951B}"/>
              </a:ext>
            </a:extLst>
          </p:cNvPr>
          <p:cNvSpPr/>
          <p:nvPr/>
        </p:nvSpPr>
        <p:spPr>
          <a:xfrm>
            <a:off x="7042853" y="1452790"/>
            <a:ext cx="1068213" cy="235249"/>
          </a:xfrm>
          <a:prstGeom prst="rect">
            <a:avLst/>
          </a:prstGeom>
          <a:solidFill>
            <a:srgbClr val="EE96B7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For tail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D601F37-D22A-7BA8-B762-23F21ED63DE1}"/>
              </a:ext>
            </a:extLst>
          </p:cNvPr>
          <p:cNvSpPr/>
          <p:nvPr/>
        </p:nvSpPr>
        <p:spPr>
          <a:xfrm>
            <a:off x="7080115" y="3106868"/>
            <a:ext cx="1030951" cy="235249"/>
          </a:xfrm>
          <a:prstGeom prst="rect">
            <a:avLst/>
          </a:prstGeom>
          <a:solidFill>
            <a:srgbClr val="EE96B7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For head</a:t>
            </a:r>
            <a:endParaRPr lang="zh-CN" altLang="en-US" dirty="0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75E6904B-09BE-C609-7123-58B53D1F4D18}"/>
              </a:ext>
            </a:extLst>
          </p:cNvPr>
          <p:cNvSpPr/>
          <p:nvPr/>
        </p:nvSpPr>
        <p:spPr>
          <a:xfrm>
            <a:off x="8176694" y="3643619"/>
            <a:ext cx="271814" cy="178334"/>
          </a:xfrm>
          <a:prstGeom prst="rightArrow">
            <a:avLst/>
          </a:prstGeom>
          <a:solidFill>
            <a:srgbClr val="EE96B7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3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775" y="163273"/>
            <a:ext cx="2068858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Rationale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A126BD-5BB2-CB86-FF9F-2E5EAA0FADB3}"/>
                  </a:ext>
                </a:extLst>
              </p:cNvPr>
              <p:cNvSpPr txBox="1"/>
              <p:nvPr/>
            </p:nvSpPr>
            <p:spPr>
              <a:xfrm>
                <a:off x="657226" y="3657740"/>
                <a:ext cx="826240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makes the tail sample to “</a:t>
                </a:r>
                <a:r>
                  <a:rPr lang="en-US" altLang="zh-CN" sz="1800" b="0" i="0" dirty="0">
                    <a:solidFill>
                      <a:srgbClr val="FF66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pull</a:t>
                </a:r>
                <a:r>
                  <a:rPr lang="en-US" altLang="zh-CN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closer to and “</a:t>
                </a:r>
                <a:r>
                  <a:rPr lang="en-US" altLang="zh-CN" sz="1800" b="0" i="0" dirty="0">
                    <a:solidFill>
                      <a:srgbClr val="004C9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push</a:t>
                </a:r>
                <a:r>
                  <a:rPr lang="en-US" altLang="zh-CN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further away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leading to the adjustment of decision boundary and </a:t>
                </a:r>
                <a:r>
                  <a:rPr lang="en-US" altLang="zh-CN" sz="1800" b="0" i="0" dirty="0">
                    <a:solidFill>
                      <a:srgbClr val="FF66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enlargement</a:t>
                </a:r>
                <a:r>
                  <a:rPr lang="en-US" altLang="zh-CN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tail class space.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A126BD-5BB2-CB86-FF9F-2E5EAA0FA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6" y="3657740"/>
                <a:ext cx="8262408" cy="646331"/>
              </a:xfrm>
              <a:prstGeom prst="rect">
                <a:avLst/>
              </a:prstGeom>
              <a:blipFill>
                <a:blip r:embed="rId3"/>
                <a:stretch>
                  <a:fillRect l="-664" t="-4717" r="-66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4F0B7934-9E39-CE58-6E14-D6FB3FF6E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907" y="1067002"/>
            <a:ext cx="6614160" cy="2336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7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487" y="197141"/>
            <a:ext cx="2725025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87180A-5D00-291E-04FF-45AF28E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19" y="773785"/>
            <a:ext cx="3943383" cy="392944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D911CB-B573-F813-F372-4C4E0693D38D}"/>
              </a:ext>
            </a:extLst>
          </p:cNvPr>
          <p:cNvSpPr txBox="1"/>
          <p:nvPr/>
        </p:nvSpPr>
        <p:spPr>
          <a:xfrm>
            <a:off x="2528359" y="4678517"/>
            <a:ext cx="3841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 results on CIFAR100-LT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143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487" y="197141"/>
            <a:ext cx="2725025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D911CB-B573-F813-F372-4C4E0693D38D}"/>
              </a:ext>
            </a:extLst>
          </p:cNvPr>
          <p:cNvSpPr txBox="1"/>
          <p:nvPr/>
        </p:nvSpPr>
        <p:spPr>
          <a:xfrm>
            <a:off x="1533841" y="4499387"/>
            <a:ext cx="5743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 results on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-LT and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iNaturalist 2018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B3FEF6-D95E-883D-8325-C3E92D3DC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3" y="881217"/>
            <a:ext cx="4173292" cy="364421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4ACB5B-2CA9-AD96-1165-B72824ED4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050" y="872065"/>
            <a:ext cx="4192438" cy="365336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5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487" y="197141"/>
            <a:ext cx="2725025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D911CB-B573-F813-F372-4C4E0693D38D}"/>
              </a:ext>
            </a:extLst>
          </p:cNvPr>
          <p:cNvSpPr txBox="1"/>
          <p:nvPr/>
        </p:nvSpPr>
        <p:spPr>
          <a:xfrm>
            <a:off x="1068174" y="4449233"/>
            <a:ext cx="733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 results on </a:t>
            </a:r>
            <a:r>
              <a:rPr lang="fr-FR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Places-LT. CC, cosine classifier. LC, linear classifier.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BD679B-7AD7-A16E-9A57-24302B9A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626" y="845467"/>
            <a:ext cx="4966746" cy="359953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64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487" y="197141"/>
            <a:ext cx="2725025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02345-5D69-83DB-3954-62738B891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476" y="763693"/>
            <a:ext cx="4153047" cy="35781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983BC6-1072-7A7A-5B17-209EE6D345ED}"/>
              </a:ext>
            </a:extLst>
          </p:cNvPr>
          <p:cNvSpPr txBox="1"/>
          <p:nvPr/>
        </p:nvSpPr>
        <p:spPr>
          <a:xfrm>
            <a:off x="3086100" y="4316968"/>
            <a:ext cx="309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boundary comparison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5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 anchor="ctr" anchorCtr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9074</TotalTime>
  <Words>400</Words>
  <Application>Microsoft Office PowerPoint</Application>
  <PresentationFormat>全屏显示(16:9)</PresentationFormat>
  <Paragraphs>69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AvantGarde LT Medium</vt:lpstr>
      <vt:lpstr>NimbusRomNo9L-Regu</vt:lpstr>
      <vt:lpstr>NimbusRomNo9L-ReguItal</vt:lpstr>
      <vt:lpstr>等线</vt:lpstr>
      <vt:lpstr>微软雅黑</vt:lpstr>
      <vt:lpstr>Arial</vt:lpstr>
      <vt:lpstr>Calibri</vt:lpstr>
      <vt:lpstr>Calibri Light</vt:lpstr>
      <vt:lpstr>Cambria Math</vt:lpstr>
      <vt:lpstr>Times New Roman</vt:lpstr>
      <vt:lpstr>Custom Design</vt:lpstr>
      <vt:lpstr>Office Theme</vt:lpstr>
      <vt:lpstr>自定义设计方案</vt:lpstr>
      <vt:lpstr>Feature Fusion from Head to Tail for Long-Tailed Visual Recognition</vt:lpstr>
      <vt:lpstr>Introduction</vt:lpstr>
      <vt:lpstr>Method</vt:lpstr>
      <vt:lpstr>Rationale </vt:lpstr>
      <vt:lpstr>Rationale </vt:lpstr>
      <vt:lpstr>Experiments </vt:lpstr>
      <vt:lpstr>Experiments </vt:lpstr>
      <vt:lpstr>Experiments </vt:lpstr>
      <vt:lpstr>Experiments </vt:lpstr>
      <vt:lpstr>Experiments </vt:lpstr>
      <vt:lpstr>Conclusion 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梦柯 李</cp:lastModifiedBy>
  <cp:revision>307</cp:revision>
  <dcterms:created xsi:type="dcterms:W3CDTF">2018-08-23T10:04:52Z</dcterms:created>
  <dcterms:modified xsi:type="dcterms:W3CDTF">2024-01-10T14:57:46Z</dcterms:modified>
</cp:coreProperties>
</file>